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303" r:id="rId30"/>
    <p:sldId id="302" r:id="rId31"/>
    <p:sldId id="291" r:id="rId32"/>
    <p:sldId id="292" r:id="rId33"/>
    <p:sldId id="296" r:id="rId34"/>
    <p:sldId id="297" r:id="rId35"/>
    <p:sldId id="298" r:id="rId36"/>
    <p:sldId id="299" r:id="rId37"/>
    <p:sldId id="300" r:id="rId38"/>
    <p:sldId id="30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45"/>
      <c:perspective val="0"/>
    </c:view3D>
    <c:plotArea>
      <c:layout>
        <c:manualLayout>
          <c:layoutTarget val="inner"/>
          <c:xMode val="edge"/>
          <c:yMode val="edge"/>
          <c:x val="0"/>
          <c:y val="5.0221456692913782E-4"/>
          <c:w val="1"/>
          <c:h val="0.9994977854330708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0"/>
            <c:explosion val="13"/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0%</c:formatCode>
                <c:ptCount val="5"/>
                <c:pt idx="0">
                  <c:v>0.35000000000000031</c:v>
                </c:pt>
                <c:pt idx="1">
                  <c:v>0.30000000000000032</c:v>
                </c:pt>
                <c:pt idx="2">
                  <c:v>0.15000000000000024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8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8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391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45"/>
      <c:perspective val="0"/>
    </c:view3D>
    <c:plotArea>
      <c:layout>
        <c:manualLayout>
          <c:layoutTarget val="inner"/>
          <c:xMode val="edge"/>
          <c:yMode val="edge"/>
          <c:x val="0"/>
          <c:y val="5.0221456692913782E-4"/>
          <c:w val="1"/>
          <c:h val="0.9994977854330708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1"/>
            <c:explosion val="17"/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0%</c:formatCode>
                <c:ptCount val="5"/>
                <c:pt idx="0">
                  <c:v>0.35000000000000031</c:v>
                </c:pt>
                <c:pt idx="1">
                  <c:v>0.30000000000000032</c:v>
                </c:pt>
                <c:pt idx="2">
                  <c:v>0.15000000000000024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7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7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76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76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76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7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76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676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76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76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385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45"/>
      <c:perspective val="0"/>
    </c:view3D>
    <c:plotArea>
      <c:layout>
        <c:manualLayout>
          <c:layoutTarget val="inner"/>
          <c:xMode val="edge"/>
          <c:yMode val="edge"/>
          <c:x val="0"/>
          <c:y val="5.0221456692913782E-4"/>
          <c:w val="1"/>
          <c:h val="0.9994977854330708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2"/>
            <c:explosion val="12"/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0%</c:formatCode>
                <c:ptCount val="5"/>
                <c:pt idx="0">
                  <c:v>0.35000000000000031</c:v>
                </c:pt>
                <c:pt idx="1">
                  <c:v>0.30000000000000032</c:v>
                </c:pt>
                <c:pt idx="2">
                  <c:v>0.15000000000000024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8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8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391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45"/>
      <c:perspective val="0"/>
    </c:view3D>
    <c:plotArea>
      <c:layout>
        <c:manualLayout>
          <c:layoutTarget val="inner"/>
          <c:xMode val="edge"/>
          <c:yMode val="edge"/>
          <c:x val="0"/>
          <c:y val="5.0221456692913782E-4"/>
          <c:w val="1"/>
          <c:h val="0.9994977854330708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3"/>
            <c:explosion val="16"/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0%</c:formatCode>
                <c:ptCount val="5"/>
                <c:pt idx="0">
                  <c:v>0.35000000000000031</c:v>
                </c:pt>
                <c:pt idx="1">
                  <c:v>0.30000000000000032</c:v>
                </c:pt>
                <c:pt idx="2">
                  <c:v>0.15000000000000024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8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8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391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view3D>
      <c:rotX val="45"/>
      <c:perspective val="0"/>
    </c:view3D>
    <c:plotArea>
      <c:layout>
        <c:manualLayout>
          <c:layoutTarget val="inner"/>
          <c:xMode val="edge"/>
          <c:yMode val="edge"/>
          <c:x val="0"/>
          <c:y val="5.0221456692913782E-4"/>
          <c:w val="1"/>
          <c:h val="0.9994977854330708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dPt>
            <c:idx val="3"/>
            <c:explosion val="16"/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0%</c:formatCode>
                <c:ptCount val="5"/>
                <c:pt idx="0">
                  <c:v>0.35000000000000031</c:v>
                </c:pt>
                <c:pt idx="1">
                  <c:v>0.30000000000000032</c:v>
                </c:pt>
                <c:pt idx="2">
                  <c:v>0.15000000000000024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8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8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82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391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view3D>
      <c:rotX val="45"/>
      <c:perspective val="0"/>
    </c:view3D>
    <c:plotArea>
      <c:layout>
        <c:manualLayout>
          <c:layoutTarget val="inner"/>
          <c:xMode val="edge"/>
          <c:yMode val="edge"/>
          <c:x val="0.13443223636280496"/>
          <c:y val="6.7370111624039733E-2"/>
          <c:w val="0.78649596344089678"/>
          <c:h val="0.8545166230850375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E471"/>
            </a:solidFill>
          </c:spPr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16907776391693605"/>
                  <c:y val="7.1798781519945426E-2"/>
                </c:manualLayout>
              </c:layout>
              <c:tx>
                <c:rich>
                  <a:bodyPr/>
                  <a:lstStyle/>
                  <a:p>
                    <a:pPr>
                      <a:defRPr lang="en-US" sz="1398" b="1" i="0" u="none" strike="noStrike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Arial"/>
                        <a:cs typeface="Arial" pitchFamily="34" charset="0"/>
                      </a:defRPr>
                    </a:pPr>
                    <a:r>
                      <a:rPr lang="en-US" sz="1398" b="1" i="0" u="none" strike="noStrike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Arial"/>
                        <a:cs typeface="Arial" pitchFamily="34" charset="0"/>
                      </a:rPr>
                      <a:t>1 -  </a:t>
                    </a:r>
                    <a:r>
                      <a:rPr lang="en-US" sz="1998" b="1" i="0" u="none" strike="noStrike" kern="1200" baseline="0" dirty="0">
                        <a:solidFill>
                          <a:schemeClr val="bg1"/>
                        </a:solidFill>
                        <a:latin typeface="Century Gothic" pitchFamily="34" charset="0"/>
                        <a:ea typeface="Arial"/>
                        <a:cs typeface="Arial" pitchFamily="34" charset="0"/>
                      </a:rPr>
                      <a:t>35%</a:t>
                    </a:r>
                  </a:p>
                </c:rich>
              </c:tx>
              <c:spPr>
                <a:noFill/>
                <a:ln w="16500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-5.7001979663347821E-4"/>
                  <c:y val="-0.2513356832656049"/>
                </c:manualLayout>
              </c:layout>
              <c:tx>
                <c:rich>
                  <a:bodyPr/>
                  <a:lstStyle/>
                  <a:p>
                    <a:pPr>
                      <a:defRPr lang="en-US" sz="1398" b="1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defRPr>
                    </a:pPr>
                    <a:r>
                      <a:rPr lang="en-US" sz="1398" b="1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rPr>
                      <a:t>2 - </a:t>
                    </a:r>
                    <a:r>
                      <a:rPr lang="en-US" sz="1998" b="1" i="0" u="none" strike="noStrike" kern="1200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Arial"/>
                        <a:cs typeface="Arial" pitchFamily="34" charset="0"/>
                      </a:rPr>
                      <a:t>30%</a:t>
                    </a:r>
                  </a:p>
                </c:rich>
              </c:tx>
              <c:spPr>
                <a:noFill/>
                <a:ln w="16500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0.1888075031795024"/>
                  <c:y val="-0.1214758802428297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398" b="1" i="0" u="none" strike="noStrike" kern="1200" baseline="0" dirty="0">
                        <a:solidFill>
                          <a:prstClr val="white"/>
                        </a:solidFill>
                        <a:latin typeface="Arial" pitchFamily="34" charset="0"/>
                        <a:ea typeface="Arial"/>
                        <a:cs typeface="Arial" pitchFamily="34" charset="0"/>
                      </a:defRPr>
                    </a:pPr>
                    <a:r>
                      <a:rPr lang="en-US" sz="1398" b="1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Arial"/>
                        <a:cs typeface="Arial" pitchFamily="34" charset="0"/>
                      </a:rPr>
                      <a:t>3 - </a:t>
                    </a:r>
                    <a:r>
                      <a:rPr lang="en-US" sz="1998" b="1" i="0" u="none" strike="noStrike" kern="1200" baseline="0" dirty="0">
                        <a:solidFill>
                          <a:schemeClr val="tx1"/>
                        </a:solidFill>
                        <a:latin typeface="Century Gothic" pitchFamily="34" charset="0"/>
                        <a:ea typeface="Arial"/>
                        <a:cs typeface="Arial" pitchFamily="34" charset="0"/>
                      </a:rPr>
                      <a:t>15%</a:t>
                    </a:r>
                  </a:p>
                </c:rich>
              </c:tx>
              <c:spPr>
                <a:noFill/>
                <a:ln w="16500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0.16877319252844344"/>
                  <c:y val="6.5843693844360687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398" b="1" i="0" u="none" strike="noStrike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Arial"/>
                        <a:cs typeface="Arial" pitchFamily="34" charset="0"/>
                      </a:defRPr>
                    </a:pPr>
                    <a:r>
                      <a:rPr lang="en-US" sz="1398" b="1" i="0" u="none" strike="noStrike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Arial"/>
                        <a:cs typeface="Arial" pitchFamily="34" charset="0"/>
                      </a:rPr>
                      <a:t>4 - </a:t>
                    </a:r>
                    <a:r>
                      <a:rPr lang="en-US" sz="1998" b="1" i="0" u="none" strike="noStrike" kern="1200" baseline="0" dirty="0">
                        <a:solidFill>
                          <a:schemeClr val="bg1"/>
                        </a:solidFill>
                        <a:latin typeface="Century Gothic" pitchFamily="34" charset="0"/>
                        <a:ea typeface="Arial"/>
                        <a:cs typeface="Arial" pitchFamily="34" charset="0"/>
                      </a:rPr>
                      <a:t>10%</a:t>
                    </a:r>
                  </a:p>
                </c:rich>
              </c:tx>
              <c:spPr>
                <a:noFill/>
                <a:ln w="16500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0.11627815993069027"/>
                  <c:y val="0.12212533904972639"/>
                </c:manualLayout>
              </c:layout>
              <c:tx>
                <c:rich>
                  <a:bodyPr/>
                  <a:lstStyle/>
                  <a:p>
                    <a:pPr>
                      <a:defRPr sz="1598" b="1" i="0" u="none" strike="noStrike" baseline="0">
                        <a:solidFill>
                          <a:schemeClr val="tx1"/>
                        </a:solidFill>
                        <a:latin typeface="+mj-lt"/>
                        <a:ea typeface="Arial"/>
                        <a:cs typeface="Arial"/>
                      </a:defRPr>
                    </a:pPr>
                    <a:r>
                      <a:rPr lang="en-US" sz="1398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5 - </a:t>
                    </a:r>
                    <a:r>
                      <a:rPr lang="en-US" sz="1998" baseline="0" dirty="0">
                        <a:solidFill>
                          <a:schemeClr val="tx1"/>
                        </a:solidFill>
                        <a:latin typeface="Century Gothic" pitchFamily="34" charset="0"/>
                      </a:rPr>
                      <a:t>10%</a:t>
                    </a:r>
                  </a:p>
                </c:rich>
              </c:tx>
              <c:spPr>
                <a:noFill/>
                <a:ln w="16500">
                  <a:noFill/>
                </a:ln>
              </c:spPr>
              <c:dLblPos val="bestFit"/>
            </c:dLbl>
            <c:numFmt formatCode="0%" sourceLinked="0"/>
            <c:spPr>
              <a:noFill/>
              <a:ln w="16500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+mj-lt"/>
                    <a:ea typeface="Arial"/>
                    <a:cs typeface="Arial"/>
                  </a:defRPr>
                </a:pPr>
                <a:endParaRPr lang="en-US"/>
              </a:p>
            </c:txPr>
            <c:showPercent val="1"/>
          </c:dLbls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0%</c:formatCode>
                <c:ptCount val="5"/>
                <c:pt idx="0">
                  <c:v>0.35000000000000031</c:v>
                </c:pt>
                <c:pt idx="1">
                  <c:v>0.30000000000000032</c:v>
                </c:pt>
                <c:pt idx="2">
                  <c:v>0.15000000000000024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Lbls>
            <c:numFmt formatCode="0%" sourceLinked="0"/>
            <c:spPr>
              <a:noFill/>
              <a:ln w="16500">
                <a:noFill/>
              </a:ln>
            </c:spPr>
            <c:txPr>
              <a:bodyPr/>
              <a:lstStyle/>
              <a:p>
                <a:pPr>
                  <a:defRPr sz="9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Percent val="1"/>
          </c:dLbls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Lbls>
            <c:numFmt formatCode="0%" sourceLinked="0"/>
            <c:spPr>
              <a:noFill/>
              <a:ln w="16500">
                <a:noFill/>
              </a:ln>
            </c:spPr>
            <c:txPr>
              <a:bodyPr/>
              <a:lstStyle/>
              <a:p>
                <a:pPr>
                  <a:defRPr sz="9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Percent val="1"/>
          </c:dLbls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Percent val="1"/>
        </c:dLbls>
      </c:pie3DChart>
      <c:spPr>
        <a:noFill/>
        <a:ln w="2538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1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936E3-788F-42C2-9707-37960D0BA2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3D6F44-0CDD-4EA9-82AB-34CF91C7583B}">
      <dgm:prSet/>
      <dgm:spPr/>
      <dgm:t>
        <a:bodyPr/>
        <a:lstStyle/>
        <a:p>
          <a:pPr rtl="0"/>
          <a:r>
            <a:rPr lang="en-US" dirty="0" smtClean="0"/>
            <a:t>Direct FCBA letter to CITI  coupled with letters to each bureau removed a Judgment from 3 bureaus.</a:t>
          </a:r>
          <a:endParaRPr lang="en-US" dirty="0"/>
        </a:p>
      </dgm:t>
    </dgm:pt>
    <dgm:pt modelId="{0E514B7E-A3BB-4F23-AC3F-DB56400F6D3E}" type="parTrans" cxnId="{AC40FB73-E173-4701-8300-2E4130DAEC7F}">
      <dgm:prSet/>
      <dgm:spPr/>
      <dgm:t>
        <a:bodyPr/>
        <a:lstStyle/>
        <a:p>
          <a:endParaRPr lang="en-US"/>
        </a:p>
      </dgm:t>
    </dgm:pt>
    <dgm:pt modelId="{A95E9D8E-B692-40E4-A498-4E1E507530FB}" type="sibTrans" cxnId="{AC40FB73-E173-4701-8300-2E4130DAEC7F}">
      <dgm:prSet/>
      <dgm:spPr/>
      <dgm:t>
        <a:bodyPr/>
        <a:lstStyle/>
        <a:p>
          <a:endParaRPr lang="en-US"/>
        </a:p>
      </dgm:t>
    </dgm:pt>
    <dgm:pt modelId="{D5C3B925-524D-4151-92E6-08D2AD147470}" type="pres">
      <dgm:prSet presAssocID="{26C936E3-788F-42C2-9707-37960D0BA2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5B780-366A-4AC7-8F28-7BF3270FA96A}" type="pres">
      <dgm:prSet presAssocID="{6C3D6F44-0CDD-4EA9-82AB-34CF91C758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8CC711-F1BF-4CEA-BCAB-90AA6A0FD3E6}" type="presOf" srcId="{6C3D6F44-0CDD-4EA9-82AB-34CF91C7583B}" destId="{7695B780-366A-4AC7-8F28-7BF3270FA96A}" srcOrd="0" destOrd="0" presId="urn:microsoft.com/office/officeart/2005/8/layout/vList2"/>
    <dgm:cxn modelId="{71470FD3-0B21-4CE1-852D-BD8EB8A859F7}" type="presOf" srcId="{26C936E3-788F-42C2-9707-37960D0BA213}" destId="{D5C3B925-524D-4151-92E6-08D2AD147470}" srcOrd="0" destOrd="0" presId="urn:microsoft.com/office/officeart/2005/8/layout/vList2"/>
    <dgm:cxn modelId="{AC40FB73-E173-4701-8300-2E4130DAEC7F}" srcId="{26C936E3-788F-42C2-9707-37960D0BA213}" destId="{6C3D6F44-0CDD-4EA9-82AB-34CF91C7583B}" srcOrd="0" destOrd="0" parTransId="{0E514B7E-A3BB-4F23-AC3F-DB56400F6D3E}" sibTransId="{A95E9D8E-B692-40E4-A498-4E1E507530FB}"/>
    <dgm:cxn modelId="{D3A98EBC-2921-45F2-8CE3-73325BD71F45}" type="presParOf" srcId="{D5C3B925-524D-4151-92E6-08D2AD147470}" destId="{7695B780-366A-4AC7-8F28-7BF3270FA9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8439A-3999-487C-B0BE-BC685CFEE4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B86C43-7C04-4BBC-9318-FB5663172025}">
      <dgm:prSet/>
      <dgm:spPr/>
      <dgm:t>
        <a:bodyPr/>
        <a:lstStyle/>
        <a:p>
          <a:pPr rtl="0"/>
          <a:r>
            <a:rPr lang="en-US" dirty="0" smtClean="0"/>
            <a:t>Bankruptcy deleted</a:t>
          </a:r>
          <a:endParaRPr lang="en-US" dirty="0"/>
        </a:p>
      </dgm:t>
    </dgm:pt>
    <dgm:pt modelId="{7C50BFCC-F4FE-4DCC-9BFB-E9862388774B}" type="parTrans" cxnId="{BCD0E82F-F38E-4B64-9AC5-2E248A87A3D3}">
      <dgm:prSet/>
      <dgm:spPr/>
      <dgm:t>
        <a:bodyPr/>
        <a:lstStyle/>
        <a:p>
          <a:endParaRPr lang="en-US"/>
        </a:p>
      </dgm:t>
    </dgm:pt>
    <dgm:pt modelId="{32253406-4AEE-43F1-868B-0EDFF3C470FA}" type="sibTrans" cxnId="{BCD0E82F-F38E-4B64-9AC5-2E248A87A3D3}">
      <dgm:prSet/>
      <dgm:spPr/>
      <dgm:t>
        <a:bodyPr/>
        <a:lstStyle/>
        <a:p>
          <a:endParaRPr lang="en-US"/>
        </a:p>
      </dgm:t>
    </dgm:pt>
    <dgm:pt modelId="{A93AEB5A-F47F-42B6-85B0-F7E4A1FD1F80}" type="pres">
      <dgm:prSet presAssocID="{CE48439A-3999-487C-B0BE-BC685CFEE4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1F41DF-5600-4DED-919F-985121719F15}" type="pres">
      <dgm:prSet presAssocID="{75B86C43-7C04-4BBC-9318-FB5663172025}" presName="parentText" presStyleLbl="node1" presStyleIdx="0" presStyleCnt="1" custLinFactNeighborY="-151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A03D1-5FD4-4622-9303-D3004E29D839}" type="presOf" srcId="{75B86C43-7C04-4BBC-9318-FB5663172025}" destId="{771F41DF-5600-4DED-919F-985121719F15}" srcOrd="0" destOrd="0" presId="urn:microsoft.com/office/officeart/2005/8/layout/vList2"/>
    <dgm:cxn modelId="{BCD0E82F-F38E-4B64-9AC5-2E248A87A3D3}" srcId="{CE48439A-3999-487C-B0BE-BC685CFEE4E4}" destId="{75B86C43-7C04-4BBC-9318-FB5663172025}" srcOrd="0" destOrd="0" parTransId="{7C50BFCC-F4FE-4DCC-9BFB-E9862388774B}" sibTransId="{32253406-4AEE-43F1-868B-0EDFF3C470FA}"/>
    <dgm:cxn modelId="{4EB859AF-AB4C-4E6F-B598-1F62FAACD4D8}" type="presOf" srcId="{CE48439A-3999-487C-B0BE-BC685CFEE4E4}" destId="{A93AEB5A-F47F-42B6-85B0-F7E4A1FD1F80}" srcOrd="0" destOrd="0" presId="urn:microsoft.com/office/officeart/2005/8/layout/vList2"/>
    <dgm:cxn modelId="{D89E03BD-B0A6-402B-89E3-6071C007B1EA}" type="presParOf" srcId="{A93AEB5A-F47F-42B6-85B0-F7E4A1FD1F80}" destId="{771F41DF-5600-4DED-919F-985121719F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810DC-DA4F-4F51-9E35-9C4474BFB80D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577F5-595E-4A9B-8AD8-6059AE0E8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DCF09-B50E-412A-A3FB-D4919E63B7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F0B02-CC6F-4460-B55A-B9D0992E81AB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D1827-F0C9-4ECC-82E3-3A15B7BDF325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81CB4-468F-4ED2-9542-AEB2339109AA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10C7C-803B-4043-AD6D-F013D7C10CEB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BA893-E7D0-4C2C-BF74-59F1119912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0D74E-5AD5-4A42-B78C-8901C53D55D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BA893-E7D0-4C2C-BF74-59F1119912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FD168-A6EE-4EF5-B237-042174D8D2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577F5-595E-4A9B-8AD8-6059AE0E845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letter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6C3D0-D097-4325-9E0F-3DB42700C41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letter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6C3D0-D097-4325-9E0F-3DB42700C41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BA893-E7D0-4C2C-BF74-59F1119912B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BA893-E7D0-4C2C-BF74-59F1119912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BA893-E7D0-4C2C-BF74-59F1119912B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BA893-E7D0-4C2C-BF74-59F1119912B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BA893-E7D0-4C2C-BF74-59F1119912B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BA893-E7D0-4C2C-BF74-59F1119912B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FD168-A6EE-4EF5-B237-042174D8D2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BA893-E7D0-4C2C-BF74-59F1119912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FAC3-3FD1-47C3-B738-A796C596E81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7177C-C9AC-4FE7-8786-C4D4A231B22C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D8BE-59FF-4D3D-8EF2-DF291AF281B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81E5-91EB-4D77-99DE-DF419DEB2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D8BE-59FF-4D3D-8EF2-DF291AF281B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81E5-91EB-4D77-99DE-DF419DEB2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D8BE-59FF-4D3D-8EF2-DF291AF281B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81E5-91EB-4D77-99DE-DF419DEB2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2A11-87B6-4ABD-A5EF-2916DAF7E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/>
          <p:nvPr userDrawn="1"/>
        </p:nvCxnSpPr>
        <p:spPr>
          <a:xfrm flipV="1">
            <a:off x="57150" y="1427765"/>
            <a:ext cx="8808720" cy="1620"/>
          </a:xfrm>
          <a:prstGeom prst="line">
            <a:avLst/>
          </a:prstGeom>
          <a:ln w="88900" cap="sq">
            <a:gradFill flip="none" rotWithShape="1">
              <a:gsLst>
                <a:gs pos="0">
                  <a:srgbClr val="779352">
                    <a:alpha val="84000"/>
                  </a:srgbClr>
                </a:gs>
                <a:gs pos="39000">
                  <a:schemeClr val="accent1">
                    <a:lumMod val="75000"/>
                    <a:alpha val="75000"/>
                  </a:schemeClr>
                </a:gs>
                <a:gs pos="46000">
                  <a:srgbClr val="CEFE8E">
                    <a:alpha val="78000"/>
                  </a:srgbClr>
                </a:gs>
                <a:gs pos="86000">
                  <a:schemeClr val="accent1">
                    <a:lumMod val="40000"/>
                    <a:lumOff val="60000"/>
                    <a:alpha val="73000"/>
                  </a:schemeClr>
                </a:gs>
                <a:gs pos="72000">
                  <a:srgbClr val="FFFFFF">
                    <a:alpha val="56000"/>
                  </a:srgbClr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42416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563624"/>
            <a:ext cx="8077200" cy="4724881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7433-8956-4215-A454-CAB1B13AD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D8BE-59FF-4D3D-8EF2-DF291AF281B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81E5-91EB-4D77-99DE-DF419DEB2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D8BE-59FF-4D3D-8EF2-DF291AF281B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81E5-91EB-4D77-99DE-DF419DEB2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D8BE-59FF-4D3D-8EF2-DF291AF281B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81E5-91EB-4D77-99DE-DF419DEB2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D8BE-59FF-4D3D-8EF2-DF291AF281B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81E5-91EB-4D77-99DE-DF419DEB2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D8BE-59FF-4D3D-8EF2-DF291AF281B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81E5-91EB-4D77-99DE-DF419DEB2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D8BE-59FF-4D3D-8EF2-DF291AF281B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81E5-91EB-4D77-99DE-DF419DEB2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D8BE-59FF-4D3D-8EF2-DF291AF281B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81E5-91EB-4D77-99DE-DF419DEB2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D8BE-59FF-4D3D-8EF2-DF291AF281B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481E5-91EB-4D77-99DE-DF419DEB2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2D8BE-59FF-4D3D-8EF2-DF291AF281B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481E5-91EB-4D77-99DE-DF419DEB2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CBCF41-9629-4BEC-A130-7ABFCE579952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19462" name="Picture 9" descr="buffett.jpg"/>
          <p:cNvPicPr>
            <a:picLocks noChangeAspect="1"/>
          </p:cNvPicPr>
          <p:nvPr/>
        </p:nvPicPr>
        <p:blipFill>
          <a:blip r:embed="rId3" cstate="print"/>
          <a:srcRect t="18299" r="2594"/>
          <a:stretch>
            <a:fillRect/>
          </a:stretch>
        </p:blipFill>
        <p:spPr bwMode="auto">
          <a:xfrm>
            <a:off x="0" y="0"/>
            <a:ext cx="9144000" cy="97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057400"/>
            <a:ext cx="48768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“Be fearful when others are greedy – and be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Greedy when others are fearful”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8514"/>
            <a:ext cx="6492240" cy="69262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2.  Revolving Debt Ratio…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326987D7-6523-423E-864E-DB1514917037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1370013" y="1785938"/>
          <a:ext cx="48450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67400" y="1628775"/>
            <a:ext cx="2986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E302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30%</a:t>
            </a:r>
            <a:endParaRPr lang="en-US" sz="4000" b="1">
              <a:solidFill>
                <a:srgbClr val="E302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of </a:t>
            </a:r>
          </a:p>
          <a:p>
            <a:pPr algn="ctr" eaLnBrk="0" hangingPunct="0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  Credit Score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1295400"/>
            <a:ext cx="7254240" cy="11759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3.  Average Age of Credit File…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162A05DA-1A9D-43C9-836C-D8CCCA2CC3EA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60720" y="1628775"/>
            <a:ext cx="2986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6000" b="1" dirty="0">
                <a:solidFill>
                  <a:srgbClr val="E302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15%</a:t>
            </a:r>
            <a:endParaRPr lang="en-US" sz="4000" b="1" dirty="0">
              <a:solidFill>
                <a:srgbClr val="E302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of </a:t>
            </a:r>
          </a:p>
          <a:p>
            <a:pPr algn="ctr"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  Credit Score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370013" y="1900238"/>
          <a:ext cx="48450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9486"/>
            <a:ext cx="3817257" cy="67810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4. Mix of Credit …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0195AA76-AE25-4018-963B-76F273483B69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67400" y="1628775"/>
            <a:ext cx="2986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E302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10%</a:t>
            </a:r>
            <a:endParaRPr lang="en-US" sz="4000" b="1">
              <a:solidFill>
                <a:srgbClr val="E302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of </a:t>
            </a:r>
          </a:p>
          <a:p>
            <a:pPr algn="ctr" eaLnBrk="0" hangingPunct="0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  Credit Score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370013" y="1900238"/>
          <a:ext cx="48450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7062"/>
            <a:ext cx="3323771" cy="654594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5.  Inquiries…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994B913D-F271-4D18-8C23-16C2832C5B12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67400" y="1628775"/>
            <a:ext cx="2986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E302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10%</a:t>
            </a:r>
            <a:endParaRPr lang="en-US" sz="4000" b="1">
              <a:solidFill>
                <a:srgbClr val="E302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of </a:t>
            </a:r>
          </a:p>
          <a:p>
            <a:pPr algn="ctr" eaLnBrk="0" hangingPunct="0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  Credit Score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370013" y="1900238"/>
          <a:ext cx="48450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6429829" cy="9241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Credit Score Components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0"/>
            <a:ext cx="4648200" cy="3183391"/>
          </a:xfrm>
        </p:spPr>
        <p:txBody>
          <a:bodyPr>
            <a:normAutofit/>
          </a:bodyPr>
          <a:lstStyle/>
          <a:p>
            <a:pPr marL="577850" indent="-514350" eaLnBrk="1" hangingPunct="1">
              <a:buFontTx/>
              <a:buAutoNum type="arabicPeriod"/>
            </a:pPr>
            <a:r>
              <a:rPr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Past Delinquencies</a:t>
            </a:r>
          </a:p>
          <a:p>
            <a:pPr marL="577850" indent="-514350" eaLnBrk="1" hangingPunct="1">
              <a:buFontTx/>
              <a:buAutoNum type="arabicPeriod"/>
            </a:pPr>
            <a:r>
              <a:rPr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Debt Ratio</a:t>
            </a:r>
          </a:p>
          <a:p>
            <a:pPr marL="577850" indent="-514350" eaLnBrk="1" hangingPunct="1">
              <a:buFontTx/>
              <a:buAutoNum type="arabicPeriod"/>
            </a:pPr>
            <a:r>
              <a:rPr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Average Age of File</a:t>
            </a:r>
          </a:p>
          <a:p>
            <a:pPr marL="577850" indent="-514350" eaLnBrk="1" hangingPunct="1">
              <a:buFontTx/>
              <a:buAutoNum type="arabicPeriod"/>
            </a:pPr>
            <a:r>
              <a:rPr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Mix of Credit</a:t>
            </a:r>
          </a:p>
          <a:p>
            <a:pPr marL="577850" indent="-514350" eaLnBrk="1" hangingPunct="1">
              <a:buFontTx/>
              <a:buAutoNum type="arabicPeriod"/>
            </a:pPr>
            <a:r>
              <a:rPr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Inquiries</a:t>
            </a:r>
          </a:p>
          <a:p>
            <a:pPr marL="577850" indent="-514350" eaLnBrk="1" hangingPunct="1"/>
            <a:endParaRPr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937000" y="1804988"/>
          <a:ext cx="4933950" cy="369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04800" y="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la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2667000"/>
            <a:ext cx="2438400" cy="2326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57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100% Accurate</a:t>
            </a:r>
            <a:endParaRPr lang="en-US" sz="4800" b="1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100% VERIFIABLE</a:t>
            </a:r>
            <a:endParaRPr lang="en-US" sz="4800" b="1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Timely</a:t>
            </a:r>
            <a:endParaRPr lang="en-US" sz="4800" b="1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39167 0.319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15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04800" y="-30480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384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Credit Myths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81000"/>
            <a:ext cx="82296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"The credit bureaus are government agencies"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04800" y="-30480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384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Credit Myths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81000"/>
            <a:ext cx="82296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“Opting out????”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8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aramond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www.OptOutPrescreen.com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04800" y="-30480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384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Credit Myths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381000"/>
            <a:ext cx="82296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"Checking my own credit report harms my credit score"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04800" y="-30480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384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Credit Myths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312420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“</a:t>
            </a:r>
            <a:r>
              <a:rPr lang="en-US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My Lender can use the credit report I obtained from Annual Credit Report</a:t>
            </a:r>
            <a:r>
              <a:rPr lang="en-US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”</a:t>
            </a:r>
            <a:endParaRPr lang="en-US" sz="5400" b="1" i="1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77200" cy="183197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Credit During the “Crunch”</a:t>
            </a:r>
            <a:b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Thrive while others are trying to Survive!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91591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04800" y="-30480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384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Credit Myths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81000"/>
            <a:ext cx="82296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“Your income makes a difference in your credit score”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04800" y="-30480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384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Credit Myths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81000"/>
            <a:ext cx="82296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“FICO scores are locked in for six months, and that they change every six months”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04800" y="-30480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384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Credit Myths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81000"/>
            <a:ext cx="82296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“Too many accounts will hurt, therefore you must close accounts.”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04800" y="-30480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384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Credit Myths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81000"/>
            <a:ext cx="82296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“Paying off an old collection or charge off will increase your credit score”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04800" y="-30480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384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Credit Myths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"As long as you pay off your credit card balances, your score will go up"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04800" y="-30480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384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Credit Myths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381000"/>
            <a:ext cx="82296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“Adding a consumer statement to your credit file makes a difference”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04800" y="-30480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384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Credit Myths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81000"/>
            <a:ext cx="82296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"If I get one credit bureau to remove an item from my credit report, all the other bureaus will remove it automatically”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04800" y="-30480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384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Credit Myths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9812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“Multiple auto loan inquiries increase will hurt your score for each one”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udicial_scale_time_money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4963"/>
            <a:ext cx="7086600" cy="6142037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-304800" y="-304800"/>
            <a:ext cx="9829800" cy="7620000"/>
          </a:xfrm>
          <a:prstGeom prst="rect">
            <a:avLst/>
          </a:prstGeom>
          <a:solidFill>
            <a:schemeClr val="bg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4384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Credit Myths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381000"/>
            <a:ext cx="82296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“It will take me seven years to improve my credit”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1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57200"/>
            <a:ext cx="3543300" cy="4724400"/>
          </a:xfrm>
          <a:prstGeom prst="rect">
            <a:avLst/>
          </a:prstGeom>
        </p:spPr>
      </p:pic>
      <p:pic>
        <p:nvPicPr>
          <p:cNvPr id="5" name="Picture 4" descr="la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2667000"/>
            <a:ext cx="2438400" cy="2326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4572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100% Accurate</a:t>
            </a:r>
            <a:endParaRPr lang="en-US" sz="4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4478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100% VERIFIABLE</a:t>
            </a:r>
            <a:endParaRPr lang="en-US" sz="4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286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</a:rPr>
              <a:t>Timely</a:t>
            </a:r>
            <a:endParaRPr lang="en-US" sz="4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39167 0.319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307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Mike Citron\Desktop\family-silhouette-clip-art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172445"/>
            <a:ext cx="3429000" cy="3382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Success with Original Creditor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 descr="citi-disput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86200" y="273050"/>
            <a:ext cx="5023370" cy="6203950"/>
          </a:xfrm>
        </p:spPr>
      </p:pic>
      <p:graphicFrame>
        <p:nvGraphicFramePr>
          <p:cNvPr id="14" name="Diagram 13"/>
          <p:cNvGraphicFramePr/>
          <p:nvPr/>
        </p:nvGraphicFramePr>
        <p:xfrm>
          <a:off x="457200" y="1435100"/>
          <a:ext cx="3008313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86200" y="457200"/>
            <a:ext cx="5023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72000" y="1905000"/>
            <a:ext cx="23622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943600" y="1435100"/>
            <a:ext cx="533400" cy="469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8400" y="10657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JUDGMENT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editBureauResults-B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07241" y="304800"/>
            <a:ext cx="4847367" cy="5853113"/>
          </a:xfrm>
        </p:spPr>
      </p:pic>
      <p:graphicFrame>
        <p:nvGraphicFramePr>
          <p:cNvPr id="8" name="Diagram 7"/>
          <p:cNvGraphicFramePr/>
          <p:nvPr/>
        </p:nvGraphicFramePr>
        <p:xfrm>
          <a:off x="457200" y="1435100"/>
          <a:ext cx="3008313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418857" y="304800"/>
            <a:ext cx="3086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Success with Credit Bureaus</a:t>
            </a:r>
            <a:endParaRPr lang="en-US" sz="2800" b="1" dirty="0"/>
          </a:p>
        </p:txBody>
      </p:sp>
      <p:sp>
        <p:nvSpPr>
          <p:cNvPr id="6" name="Oval 5"/>
          <p:cNvSpPr/>
          <p:nvPr/>
        </p:nvSpPr>
        <p:spPr>
          <a:xfrm>
            <a:off x="4267200" y="2667000"/>
            <a:ext cx="38862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600700" y="39243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4800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BANKRUPTCY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914400"/>
          </a:xfrm>
        </p:spPr>
        <p:txBody>
          <a:bodyPr/>
          <a:lstStyle/>
          <a:p>
            <a:r>
              <a:rPr lang="en-US" dirty="0" smtClean="0"/>
              <a:t>But… how does it 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 Based Portal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Content Placeholder 3" descr="3-20-2009 5-21-30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2916"/>
          <a:stretch>
            <a:fillRect/>
          </a:stretch>
        </p:blipFill>
        <p:spPr>
          <a:xfrm>
            <a:off x="-128090" y="1066800"/>
            <a:ext cx="957689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View Clients in Progress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Content Placeholder 3" descr="3-20-2009 5-17-14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28600" y="1752600"/>
            <a:ext cx="9726193" cy="396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View Client Status 24/7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Content Placeholder 3" descr="summar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28600" y="838200"/>
            <a:ext cx="9601200" cy="712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Content Placeholder 3" descr="3-20-2009 5-20-08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81000" y="640547"/>
            <a:ext cx="9829800" cy="6282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154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 Re-Marketing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Content Placeholder 5" descr="3-26-2009 4-10-14 P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37474"/>
            <a:ext cx="8839200" cy="617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1763" y="838200"/>
            <a:ext cx="9428163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 Citron\Desktop\family-silhouette-clip-art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762000"/>
            <a:ext cx="5486400" cy="5411857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r="2238"/>
          <a:stretch>
            <a:fillRect/>
          </a:stretch>
        </p:blipFill>
        <p:spPr bwMode="auto">
          <a:xfrm>
            <a:off x="3241788" y="825161"/>
            <a:ext cx="4090890" cy="54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90800" y="15240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March 24, 2006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ni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6934200" cy="6934200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1371600" y="304800"/>
            <a:ext cx="6781800" cy="6019800"/>
          </a:xfrm>
          <a:prstGeom prst="noSmoking">
            <a:avLst/>
          </a:prstGeom>
          <a:solidFill>
            <a:srgbClr val="FF0000"/>
          </a:solidFill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6600" dirty="0" smtClean="0"/>
              <a:t>When !</a:t>
            </a:r>
            <a:endParaRPr lang="en-US" sz="16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3400" y="3124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HOW !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13125 L -0.00365 -0.202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8077200" cy="2362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5400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en-US" sz="216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sz="21600" dirty="0" smtClean="0"/>
              <a:t>The “When” Department</a:t>
            </a:r>
            <a:endParaRPr lang="en-US" sz="2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5400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en-US" sz="21600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sz="21600" dirty="0" smtClean="0"/>
              <a:t>Credit 101</a:t>
            </a:r>
            <a:endParaRPr lang="en-US" sz="2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1600200"/>
            <a:ext cx="4956629" cy="54747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1. Past Delinquencies…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88B3895D-EC03-4825-B5B2-FD47C3AA4DBF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977924" name="Rectangle 4"/>
          <p:cNvSpPr>
            <a:spLocks noChangeArrowheads="1"/>
          </p:cNvSpPr>
          <p:nvPr/>
        </p:nvSpPr>
        <p:spPr bwMode="auto">
          <a:xfrm>
            <a:off x="5867400" y="1628775"/>
            <a:ext cx="29860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6000" b="1">
                <a:solidFill>
                  <a:srgbClr val="E302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35%</a:t>
            </a:r>
            <a:endParaRPr lang="en-US" sz="4000" b="1">
              <a:solidFill>
                <a:srgbClr val="E302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of </a:t>
            </a:r>
          </a:p>
          <a:p>
            <a:pPr algn="ctr" eaLnBrk="0" hangingPunct="0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  Credit Score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021263" y="5670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229475" y="5154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370013" y="1900238"/>
          <a:ext cx="48450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4" grpId="0" autoUpdateAnimBg="0"/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On-screen Show (4:3)</PresentationFormat>
  <Paragraphs>157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Credit During the “Crunch” How to Thrive while others are trying to Survive!</vt:lpstr>
      <vt:lpstr>Slide 3</vt:lpstr>
      <vt:lpstr>Slide 4</vt:lpstr>
      <vt:lpstr>Slide 5</vt:lpstr>
      <vt:lpstr>Slide 6</vt:lpstr>
      <vt:lpstr>Slide 7</vt:lpstr>
      <vt:lpstr>Slide 8</vt:lpstr>
      <vt:lpstr>1. Past Delinquencies…</vt:lpstr>
      <vt:lpstr>2.  Revolving Debt Ratio…</vt:lpstr>
      <vt:lpstr>3.  Average Age of Credit File…</vt:lpstr>
      <vt:lpstr>4. Mix of Credit …</vt:lpstr>
      <vt:lpstr>5.  Inquiries…</vt:lpstr>
      <vt:lpstr>Credit Score Components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INSERT PROOF</vt:lpstr>
      <vt:lpstr>Success with Original Creditor</vt:lpstr>
      <vt:lpstr>Slide 32</vt:lpstr>
      <vt:lpstr>But… how does it work?</vt:lpstr>
      <vt:lpstr>Web Based Portal </vt:lpstr>
      <vt:lpstr>View Clients in Progress</vt:lpstr>
      <vt:lpstr>View Client Status 24/7</vt:lpstr>
      <vt:lpstr>Communication </vt:lpstr>
      <vt:lpstr>Consistent Re-Marketing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Citron</dc:creator>
  <cp:lastModifiedBy>George Wisniewski</cp:lastModifiedBy>
  <cp:revision>4</cp:revision>
  <dcterms:created xsi:type="dcterms:W3CDTF">2010-06-07T17:30:00Z</dcterms:created>
  <dcterms:modified xsi:type="dcterms:W3CDTF">2013-07-31T20:13:20Z</dcterms:modified>
</cp:coreProperties>
</file>